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63" r:id="rId2"/>
    <p:sldId id="426" r:id="rId3"/>
    <p:sldId id="295" r:id="rId4"/>
    <p:sldId id="428" r:id="rId5"/>
    <p:sldId id="425" r:id="rId6"/>
    <p:sldId id="423" r:id="rId7"/>
    <p:sldId id="429" r:id="rId8"/>
    <p:sldId id="430" r:id="rId9"/>
    <p:sldId id="435" r:id="rId10"/>
    <p:sldId id="436" r:id="rId11"/>
    <p:sldId id="437" r:id="rId12"/>
    <p:sldId id="438" r:id="rId13"/>
    <p:sldId id="439" r:id="rId14"/>
    <p:sldId id="440" r:id="rId15"/>
    <p:sldId id="443" r:id="rId16"/>
    <p:sldId id="444" r:id="rId17"/>
    <p:sldId id="260" r:id="rId18"/>
    <p:sldId id="265" r:id="rId19"/>
    <p:sldId id="264" r:id="rId20"/>
    <p:sldId id="267" r:id="rId21"/>
    <p:sldId id="266" r:id="rId22"/>
    <p:sldId id="285" r:id="rId23"/>
    <p:sldId id="286" r:id="rId24"/>
    <p:sldId id="281" r:id="rId25"/>
    <p:sldId id="287" r:id="rId26"/>
    <p:sldId id="274" r:id="rId27"/>
    <p:sldId id="278" r:id="rId28"/>
    <p:sldId id="270" r:id="rId29"/>
    <p:sldId id="269" r:id="rId30"/>
    <p:sldId id="271" r:id="rId31"/>
    <p:sldId id="272" r:id="rId32"/>
    <p:sldId id="445" r:id="rId33"/>
    <p:sldId id="280" r:id="rId34"/>
    <p:sldId id="282" r:id="rId35"/>
    <p:sldId id="291" r:id="rId36"/>
    <p:sldId id="290" r:id="rId37"/>
    <p:sldId id="417" r:id="rId38"/>
    <p:sldId id="419" r:id="rId39"/>
    <p:sldId id="418" r:id="rId40"/>
    <p:sldId id="302" r:id="rId41"/>
    <p:sldId id="42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58AC"/>
    <a:srgbClr val="FEBF0F"/>
    <a:srgbClr val="FE7A05"/>
    <a:srgbClr val="E04287"/>
    <a:srgbClr val="FD5590"/>
    <a:srgbClr val="31BEAF"/>
    <a:srgbClr val="FEBC0F"/>
    <a:srgbClr val="F9528F"/>
    <a:srgbClr val="FB5490"/>
    <a:srgbClr val="FE7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1858" autoAdjust="0"/>
  </p:normalViewPr>
  <p:slideViewPr>
    <p:cSldViewPr snapToGrid="0">
      <p:cViewPr varScale="1">
        <p:scale>
          <a:sx n="156" d="100"/>
          <a:sy n="156" d="100"/>
        </p:scale>
        <p:origin x="342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2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9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2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4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tiff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Julia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Oulu,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Finnland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February 2020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Abstraction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Community Building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Code Reuse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Scientific Computing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1146-7457-494D-AC7C-890408EC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precedent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3C6F1-0C1B-42A3-9374-B624D24FC647}"/>
              </a:ext>
            </a:extLst>
          </p:cNvPr>
          <p:cNvSpPr txBox="1"/>
          <p:nvPr/>
        </p:nvSpPr>
        <p:spPr>
          <a:xfrm>
            <a:off x="2435732" y="2352923"/>
            <a:ext cx="3630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Language serves not only to express thoughts, but to make possible thoughts which could not exist without it.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Bertrand Russell</a:t>
            </a:r>
            <a:endParaRPr lang="en-US"/>
          </a:p>
        </p:txBody>
      </p:sp>
      <p:pic>
        <p:nvPicPr>
          <p:cNvPr id="1026" name="Picture 2" descr="Bertrand Russell: Din | Tanrı Var Mı?">
            <a:extLst>
              <a:ext uri="{FF2B5EF4-FFF2-40B4-BE49-F238E27FC236}">
                <a16:creationId xmlns:a16="http://schemas.microsoft.com/office/drawing/2014/main" id="{25B59653-9B60-442A-8F26-3E106E6F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8" y="2238965"/>
            <a:ext cx="155175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13172-AE48-4305-846B-06E5D2021580}"/>
              </a:ext>
            </a:extLst>
          </p:cNvPr>
          <p:cNvSpPr txBox="1"/>
          <p:nvPr/>
        </p:nvSpPr>
        <p:spPr>
          <a:xfrm>
            <a:off x="6096000" y="1220525"/>
            <a:ext cx="393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language has been well chosen, one is astonished… (in mathematics what’s possible…)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Henri Poincaré</a:t>
            </a:r>
            <a:endParaRPr lang="en-US"/>
          </a:p>
        </p:txBody>
      </p:sp>
      <p:pic>
        <p:nvPicPr>
          <p:cNvPr id="1028" name="Picture 4" descr="Henri Poincaré — Wikipédia">
            <a:extLst>
              <a:ext uri="{FF2B5EF4-FFF2-40B4-BE49-F238E27FC236}">
                <a16:creationId xmlns:a16="http://schemas.microsoft.com/office/drawing/2014/main" id="{4DBB7DA4-9BA1-43B4-ADD5-C2A4C3E6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12" y="968068"/>
            <a:ext cx="147082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dwig Wittgenstein - Wikipedia">
            <a:extLst>
              <a:ext uri="{FF2B5EF4-FFF2-40B4-BE49-F238E27FC236}">
                <a16:creationId xmlns:a16="http://schemas.microsoft.com/office/drawing/2014/main" id="{50418F0B-2ED5-4A22-98D6-ACC3D65C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20" y="4295868"/>
            <a:ext cx="1359249" cy="19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C22DA-C588-4C1B-BED1-1FB911DAA29E}"/>
              </a:ext>
            </a:extLst>
          </p:cNvPr>
          <p:cNvSpPr txBox="1"/>
          <p:nvPr/>
        </p:nvSpPr>
        <p:spPr>
          <a:xfrm>
            <a:off x="7136223" y="4689602"/>
            <a:ext cx="39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The limits of my language mean the limits of my world.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Ludwig Wittgenstein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485390" y="2563508"/>
            <a:ext cx="3221220" cy="1853960"/>
            <a:chOff x="2611302" y="2803136"/>
            <a:chExt cx="2299451" cy="132343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6947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20975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Performance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709F1-80BE-49A7-BCC8-9FAA3FCC2394}"/>
              </a:ext>
            </a:extLst>
          </p:cNvPr>
          <p:cNvSpPr txBox="1"/>
          <p:nvPr/>
        </p:nvSpPr>
        <p:spPr>
          <a:xfrm>
            <a:off x="2456272" y="4125080"/>
            <a:ext cx="768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Workflow: roll up sleeves &amp; performance engineer</a:t>
            </a:r>
          </a:p>
        </p:txBody>
      </p:sp>
    </p:spTree>
    <p:extLst>
      <p:ext uri="{BB962C8B-B14F-4D97-AF65-F5344CB8AC3E}">
        <p14:creationId xmlns:p14="http://schemas.microsoft.com/office/powerpoint/2010/main" val="6477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063912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4063912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4063912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1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636400"/>
              </p:ext>
            </p:extLst>
          </p:nvPr>
        </p:nvGraphicFramePr>
        <p:xfrm>
          <a:off x="2777093" y="1543850"/>
          <a:ext cx="6637814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Julia Gotchas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C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(Distributed)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Computing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8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Packages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Learning (Physics)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70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793790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WorkshopWizard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2478413" y="2093811"/>
            <a:ext cx="72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https://github.com/crstnbr/WorkshopWizard.jl</a:t>
            </a:r>
            <a:endParaRPr lang="en-US" sz="4400" b="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770711-29EF-4CDD-9333-BD55EF5A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1212" y="416746"/>
            <a:ext cx="1222320" cy="122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A9530-8D8C-45FF-AF99-E1090384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445" y="3695988"/>
            <a:ext cx="8718700" cy="31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6AF56-64A5-4C82-808F-E8131AA425BE}"/>
              </a:ext>
            </a:extLst>
          </p:cNvPr>
          <p:cNvSpPr txBox="1"/>
          <p:nvPr/>
        </p:nvSpPr>
        <p:spPr>
          <a:xfrm>
            <a:off x="5150988" y="5701056"/>
            <a:ext cx="2664702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Code complexity</a:t>
            </a:r>
            <a:endParaRPr lang="en-US" sz="28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BAA0F-0602-4626-8253-3840416D9C06}"/>
              </a:ext>
            </a:extLst>
          </p:cNvPr>
          <p:cNvGrpSpPr/>
          <p:nvPr/>
        </p:nvGrpSpPr>
        <p:grpSpPr>
          <a:xfrm>
            <a:off x="3345049" y="1822523"/>
            <a:ext cx="6276581" cy="3812638"/>
            <a:chOff x="3304868" y="1573706"/>
            <a:chExt cx="6276581" cy="38126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092231-5B67-44C6-A3E7-D84BE0760A23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68" y="5370637"/>
              <a:ext cx="6276581" cy="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28AB0D-CBF7-44F7-8D1E-20E543FB2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868" y="1573706"/>
              <a:ext cx="0" cy="3812638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86D98C-02C2-4677-B4A1-41D53137CD41}"/>
              </a:ext>
            </a:extLst>
          </p:cNvPr>
          <p:cNvSpPr txBox="1"/>
          <p:nvPr/>
        </p:nvSpPr>
        <p:spPr>
          <a:xfrm rot="16200000">
            <a:off x="1923575" y="3106277"/>
            <a:ext cx="1827073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Runtime</a:t>
            </a:r>
            <a:endParaRPr lang="en-US" sz="2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409DBB-D521-4D46-A0E2-547F93EA2C0A}"/>
              </a:ext>
            </a:extLst>
          </p:cNvPr>
          <p:cNvSpPr/>
          <p:nvPr/>
        </p:nvSpPr>
        <p:spPr>
          <a:xfrm>
            <a:off x="4294941" y="2332100"/>
            <a:ext cx="149288" cy="149288"/>
          </a:xfrm>
          <a:prstGeom prst="ellipse">
            <a:avLst/>
          </a:prstGeom>
          <a:solidFill>
            <a:srgbClr val="E04287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A70BA7-6CEB-447D-AF30-E17C3BE38D45}"/>
              </a:ext>
            </a:extLst>
          </p:cNvPr>
          <p:cNvSpPr/>
          <p:nvPr/>
        </p:nvSpPr>
        <p:spPr>
          <a:xfrm>
            <a:off x="4444229" y="2911157"/>
            <a:ext cx="149288" cy="149288"/>
          </a:xfrm>
          <a:prstGeom prst="ellipse">
            <a:avLst/>
          </a:prstGeom>
          <a:solidFill>
            <a:srgbClr val="FE7A05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B16ED-325C-4E55-A29C-60075BA0FCEB}"/>
              </a:ext>
            </a:extLst>
          </p:cNvPr>
          <p:cNvSpPr/>
          <p:nvPr/>
        </p:nvSpPr>
        <p:spPr>
          <a:xfrm>
            <a:off x="5076344" y="4423640"/>
            <a:ext cx="149288" cy="149288"/>
          </a:xfrm>
          <a:prstGeom prst="ellipse">
            <a:avLst/>
          </a:prstGeom>
          <a:solidFill>
            <a:srgbClr val="FEBF0F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0CBFA3-1FE4-483F-B7C4-7C57F8C8B31E}"/>
              </a:ext>
            </a:extLst>
          </p:cNvPr>
          <p:cNvSpPr/>
          <p:nvPr/>
        </p:nvSpPr>
        <p:spPr>
          <a:xfrm>
            <a:off x="8115872" y="4787376"/>
            <a:ext cx="149288" cy="1492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A287EF-9BB8-4A68-A36B-8238848067A8}"/>
              </a:ext>
            </a:extLst>
          </p:cNvPr>
          <p:cNvSpPr/>
          <p:nvPr/>
        </p:nvSpPr>
        <p:spPr>
          <a:xfrm>
            <a:off x="8336603" y="4638477"/>
            <a:ext cx="149288" cy="149288"/>
          </a:xfrm>
          <a:prstGeom prst="ellips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82073A-A65A-47C6-840E-FBE18FB2F024}"/>
              </a:ext>
            </a:extLst>
          </p:cNvPr>
          <p:cNvSpPr/>
          <p:nvPr/>
        </p:nvSpPr>
        <p:spPr>
          <a:xfrm>
            <a:off x="7946321" y="4563833"/>
            <a:ext cx="149288" cy="149288"/>
          </a:xfrm>
          <a:prstGeom prst="ellipse">
            <a:avLst/>
          </a:prstGeom>
          <a:solidFill>
            <a:srgbClr val="8E58A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7BE37-DE23-4DC1-A2CA-16FB99DE27FF}"/>
              </a:ext>
            </a:extLst>
          </p:cNvPr>
          <p:cNvSpPr txBox="1"/>
          <p:nvPr/>
        </p:nvSpPr>
        <p:spPr>
          <a:xfrm>
            <a:off x="8206890" y="4848203"/>
            <a:ext cx="87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Fortran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2B138-C01A-4103-B946-D76EB5D20620}"/>
              </a:ext>
            </a:extLst>
          </p:cNvPr>
          <p:cNvSpPr txBox="1"/>
          <p:nvPr/>
        </p:nvSpPr>
        <p:spPr>
          <a:xfrm>
            <a:off x="4422610" y="2224442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2A477B-2EFE-432D-9D0C-55FF7A3B3C3A}"/>
              </a:ext>
            </a:extLst>
          </p:cNvPr>
          <p:cNvSpPr txBox="1"/>
          <p:nvPr/>
        </p:nvSpPr>
        <p:spPr>
          <a:xfrm>
            <a:off x="4571898" y="2797239"/>
            <a:ext cx="85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Matlab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9FFAE-9BDC-4420-A152-0920336507AA}"/>
              </a:ext>
            </a:extLst>
          </p:cNvPr>
          <p:cNvSpPr txBox="1"/>
          <p:nvPr/>
        </p:nvSpPr>
        <p:spPr>
          <a:xfrm>
            <a:off x="5236007" y="431361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Julia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2E25A-EC16-46A2-9296-8832D4DCFC03}"/>
              </a:ext>
            </a:extLst>
          </p:cNvPr>
          <p:cNvSpPr txBox="1"/>
          <p:nvPr/>
        </p:nvSpPr>
        <p:spPr>
          <a:xfrm>
            <a:off x="7750666" y="4218029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59317-DB70-48ED-8B34-1BF2F50ED88E}"/>
              </a:ext>
            </a:extLst>
          </p:cNvPr>
          <p:cNvSpPr txBox="1"/>
          <p:nvPr/>
        </p:nvSpPr>
        <p:spPr>
          <a:xfrm>
            <a:off x="8489884" y="452845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pic>
        <p:nvPicPr>
          <p:cNvPr id="39" name="Picture 8" descr="E:\fppt\template\arrows\arrow6.png">
            <a:extLst>
              <a:ext uri="{FF2B5EF4-FFF2-40B4-BE49-F238E27FC236}">
                <a16:creationId xmlns:a16="http://schemas.microsoft.com/office/drawing/2014/main" id="{B5453F57-FDF4-4EDE-A972-935A1F93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2017">
            <a:off x="4024149" y="4563922"/>
            <a:ext cx="935594" cy="5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2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D6A6B3-089B-4106-BD1E-A62C6D374ECC}"/>
              </a:ext>
            </a:extLst>
          </p:cNvPr>
          <p:cNvGrpSpPr/>
          <p:nvPr/>
        </p:nvGrpSpPr>
        <p:grpSpPr>
          <a:xfrm>
            <a:off x="2570371" y="1822523"/>
            <a:ext cx="7051259" cy="4412014"/>
            <a:chOff x="2530190" y="1573706"/>
            <a:chExt cx="7051259" cy="44120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6AF56-64A5-4C82-808F-E8131AA425BE}"/>
                </a:ext>
              </a:extLst>
            </p:cNvPr>
            <p:cNvSpPr txBox="1"/>
            <p:nvPr/>
          </p:nvSpPr>
          <p:spPr>
            <a:xfrm>
              <a:off x="5110807" y="5452239"/>
              <a:ext cx="2664702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Code complexity</a:t>
              </a:r>
              <a:endParaRPr lang="en-US" sz="2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DBAA0F-0602-4626-8253-3840416D9C06}"/>
                </a:ext>
              </a:extLst>
            </p:cNvPr>
            <p:cNvGrpSpPr/>
            <p:nvPr/>
          </p:nvGrpSpPr>
          <p:grpSpPr>
            <a:xfrm>
              <a:off x="3304868" y="1573706"/>
              <a:ext cx="6276581" cy="3812638"/>
              <a:chOff x="3304868" y="1573706"/>
              <a:chExt cx="6276581" cy="381263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E092231-5B67-44C6-A3E7-D84BE0760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868" y="5370637"/>
                <a:ext cx="6276581" cy="0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B28AB0D-CBF7-44F7-8D1E-20E543FB2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4868" y="1573706"/>
                <a:ext cx="0" cy="3812638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6D98C-02C2-4677-B4A1-41D53137CD41}"/>
                </a:ext>
              </a:extLst>
            </p:cNvPr>
            <p:cNvSpPr txBox="1"/>
            <p:nvPr/>
          </p:nvSpPr>
          <p:spPr>
            <a:xfrm rot="16200000">
              <a:off x="1883394" y="2857460"/>
              <a:ext cx="1827073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Runtime</a:t>
              </a:r>
              <a:endParaRPr lang="en-US" sz="28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409DBB-D521-4D46-A0E2-547F93EA2C0A}"/>
                </a:ext>
              </a:extLst>
            </p:cNvPr>
            <p:cNvSpPr/>
            <p:nvPr/>
          </p:nvSpPr>
          <p:spPr>
            <a:xfrm>
              <a:off x="4254760" y="1913933"/>
              <a:ext cx="149288" cy="149288"/>
            </a:xfrm>
            <a:prstGeom prst="ellipse">
              <a:avLst/>
            </a:prstGeom>
            <a:solidFill>
              <a:srgbClr val="E0428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A70BA7-6CEB-447D-AF30-E17C3BE38D45}"/>
                </a:ext>
              </a:extLst>
            </p:cNvPr>
            <p:cNvSpPr/>
            <p:nvPr/>
          </p:nvSpPr>
          <p:spPr>
            <a:xfrm>
              <a:off x="4404048" y="2492990"/>
              <a:ext cx="149288" cy="149288"/>
            </a:xfrm>
            <a:prstGeom prst="ellipse">
              <a:avLst/>
            </a:prstGeom>
            <a:solidFill>
              <a:srgbClr val="FE7A05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CB16ED-325C-4E55-A29C-60075BA0FCEB}"/>
                </a:ext>
              </a:extLst>
            </p:cNvPr>
            <p:cNvSpPr/>
            <p:nvPr/>
          </p:nvSpPr>
          <p:spPr>
            <a:xfrm>
              <a:off x="5036163" y="4005473"/>
              <a:ext cx="149288" cy="149288"/>
            </a:xfrm>
            <a:prstGeom prst="ellipse">
              <a:avLst/>
            </a:prstGeom>
            <a:solidFill>
              <a:srgbClr val="FEBF0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0CBFA3-1FE4-483F-B7C4-7C57F8C8B31E}"/>
                </a:ext>
              </a:extLst>
            </p:cNvPr>
            <p:cNvSpPr/>
            <p:nvPr/>
          </p:nvSpPr>
          <p:spPr>
            <a:xfrm>
              <a:off x="8075691" y="4369209"/>
              <a:ext cx="149288" cy="1492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A287EF-9BB8-4A68-A36B-8238848067A8}"/>
                </a:ext>
              </a:extLst>
            </p:cNvPr>
            <p:cNvSpPr/>
            <p:nvPr/>
          </p:nvSpPr>
          <p:spPr>
            <a:xfrm>
              <a:off x="8296422" y="4220310"/>
              <a:ext cx="149288" cy="149288"/>
            </a:xfrm>
            <a:prstGeom prst="ellips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82073A-A65A-47C6-840E-FBE18FB2F024}"/>
                </a:ext>
              </a:extLst>
            </p:cNvPr>
            <p:cNvSpPr/>
            <p:nvPr/>
          </p:nvSpPr>
          <p:spPr>
            <a:xfrm>
              <a:off x="7906140" y="4145666"/>
              <a:ext cx="149288" cy="149288"/>
            </a:xfrm>
            <a:prstGeom prst="ellipse">
              <a:avLst/>
            </a:prstGeom>
            <a:solidFill>
              <a:srgbClr val="8E58AC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2F2ED7-A84A-4ED2-879C-3AA1BE10B061}"/>
                </a:ext>
              </a:extLst>
            </p:cNvPr>
            <p:cNvGrpSpPr/>
            <p:nvPr/>
          </p:nvGrpSpPr>
          <p:grpSpPr>
            <a:xfrm>
              <a:off x="7980784" y="1600880"/>
              <a:ext cx="1124226" cy="1732559"/>
              <a:chOff x="8234695" y="1522038"/>
              <a:chExt cx="1124226" cy="173255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A4ED17-E598-4A91-BC84-615775E2AD20}"/>
                  </a:ext>
                </a:extLst>
              </p:cNvPr>
              <p:cNvSpPr/>
              <p:nvPr/>
            </p:nvSpPr>
            <p:spPr>
              <a:xfrm>
                <a:off x="8234695" y="1522038"/>
                <a:ext cx="1124226" cy="1732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E47E2F-DE64-4669-A7F3-B9708A15A867}"/>
                  </a:ext>
                </a:extLst>
              </p:cNvPr>
              <p:cNvGrpSpPr/>
              <p:nvPr/>
            </p:nvGrpSpPr>
            <p:grpSpPr>
              <a:xfrm>
                <a:off x="8371066" y="1578173"/>
                <a:ext cx="869342" cy="1641098"/>
                <a:chOff x="7355637" y="1587411"/>
                <a:chExt cx="869342" cy="164109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77BE37-DE23-4DC1-A2CA-16FB99DE27FF}"/>
                    </a:ext>
                  </a:extLst>
                </p:cNvPr>
                <p:cNvSpPr txBox="1"/>
                <p:nvPr/>
              </p:nvSpPr>
              <p:spPr>
                <a:xfrm>
                  <a:off x="7495912" y="2388939"/>
                  <a:ext cx="7219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Fortran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61D32B0-725E-46CC-846F-ABA2E7384936}"/>
                    </a:ext>
                  </a:extLst>
                </p:cNvPr>
                <p:cNvSpPr/>
                <p:nvPr/>
              </p:nvSpPr>
              <p:spPr>
                <a:xfrm>
                  <a:off x="7355637" y="1666656"/>
                  <a:ext cx="149288" cy="149288"/>
                </a:xfrm>
                <a:prstGeom prst="ellipse">
                  <a:avLst/>
                </a:prstGeom>
                <a:solidFill>
                  <a:srgbClr val="E04287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E26A8C8-728C-4CEA-B524-41AEC2E81B49}"/>
                    </a:ext>
                  </a:extLst>
                </p:cNvPr>
                <p:cNvSpPr/>
                <p:nvPr/>
              </p:nvSpPr>
              <p:spPr>
                <a:xfrm>
                  <a:off x="7355637" y="1934680"/>
                  <a:ext cx="149288" cy="149288"/>
                </a:xfrm>
                <a:prstGeom prst="ellipse">
                  <a:avLst/>
                </a:prstGeom>
                <a:solidFill>
                  <a:srgbClr val="FE7A05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2A5553-1A19-4906-B8E5-7A02F661546D}"/>
                    </a:ext>
                  </a:extLst>
                </p:cNvPr>
                <p:cNvSpPr/>
                <p:nvPr/>
              </p:nvSpPr>
              <p:spPr>
                <a:xfrm>
                  <a:off x="7355637" y="2202704"/>
                  <a:ext cx="149288" cy="149288"/>
                </a:xfrm>
                <a:prstGeom prst="ellipse">
                  <a:avLst/>
                </a:prstGeom>
                <a:solidFill>
                  <a:srgbClr val="FEBF0F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CA90F47-534B-499A-82FE-240A562791CA}"/>
                    </a:ext>
                  </a:extLst>
                </p:cNvPr>
                <p:cNvSpPr/>
                <p:nvPr/>
              </p:nvSpPr>
              <p:spPr>
                <a:xfrm>
                  <a:off x="7355637" y="2470889"/>
                  <a:ext cx="149288" cy="14928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1568A3D-5F98-460D-B4E0-CF523383F0E9}"/>
                    </a:ext>
                  </a:extLst>
                </p:cNvPr>
                <p:cNvSpPr/>
                <p:nvPr/>
              </p:nvSpPr>
              <p:spPr>
                <a:xfrm>
                  <a:off x="7355637" y="2738752"/>
                  <a:ext cx="149288" cy="149288"/>
                </a:xfrm>
                <a:prstGeom prst="ellips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A697D3D-394E-4648-9152-425F94E148F5}"/>
                    </a:ext>
                  </a:extLst>
                </p:cNvPr>
                <p:cNvSpPr/>
                <p:nvPr/>
              </p:nvSpPr>
              <p:spPr>
                <a:xfrm>
                  <a:off x="7355637" y="3001291"/>
                  <a:ext cx="149288" cy="149288"/>
                </a:xfrm>
                <a:prstGeom prst="ellipse">
                  <a:avLst/>
                </a:prstGeom>
                <a:solidFill>
                  <a:srgbClr val="8E58AC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BD2B138-C01A-4103-B946-D76EB5D20620}"/>
                    </a:ext>
                  </a:extLst>
                </p:cNvPr>
                <p:cNvSpPr txBox="1"/>
                <p:nvPr/>
              </p:nvSpPr>
              <p:spPr>
                <a:xfrm>
                  <a:off x="7519017" y="1587411"/>
                  <a:ext cx="7059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Python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2A477B-2EFE-432D-9D0C-55FF7A3B3C3A}"/>
                    </a:ext>
                  </a:extLst>
                </p:cNvPr>
                <p:cNvSpPr txBox="1"/>
                <p:nvPr/>
              </p:nvSpPr>
              <p:spPr>
                <a:xfrm>
                  <a:off x="7511550" y="1857146"/>
                  <a:ext cx="7071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Matlab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9FFAE-9BDC-4420-A152-0920336507AA}"/>
                    </a:ext>
                  </a:extLst>
                </p:cNvPr>
                <p:cNvSpPr txBox="1"/>
                <p:nvPr/>
              </p:nvSpPr>
              <p:spPr>
                <a:xfrm>
                  <a:off x="7508352" y="2121749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Julia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A2E25A-EC16-46A2-9296-8832D4DCFC03}"/>
                    </a:ext>
                  </a:extLst>
                </p:cNvPr>
                <p:cNvSpPr txBox="1"/>
                <p:nvPr/>
              </p:nvSpPr>
              <p:spPr>
                <a:xfrm>
                  <a:off x="7505154" y="2920732"/>
                  <a:ext cx="4617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C++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C59317-DB70-48ED-8B34-1BF2F50ED88E}"/>
                    </a:ext>
                  </a:extLst>
                </p:cNvPr>
                <p:cNvSpPr txBox="1"/>
                <p:nvPr/>
              </p:nvSpPr>
              <p:spPr>
                <a:xfrm>
                  <a:off x="7500533" y="2661218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8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More </a:t>
            </a:r>
            <a:r>
              <a:rPr lang="en-US">
                <a:latin typeface="+mj-lt"/>
              </a:rPr>
              <a:t>than 12 </a:t>
            </a:r>
            <a:r>
              <a:rPr lang="en-US" dirty="0">
                <a:latin typeface="+mj-lt"/>
              </a:rPr>
              <a:t>Million downloads</a:t>
            </a:r>
            <a:r>
              <a:rPr lang="en-US">
                <a:latin typeface="+mj-lt"/>
              </a:rPr>
              <a:t>, &gt;3000 </a:t>
            </a:r>
            <a:r>
              <a:rPr lang="en-US" dirty="0">
                <a:latin typeface="+mj-lt"/>
              </a:rPr>
              <a:t>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Semi-manual 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041360" y="2093811"/>
            <a:ext cx="210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In a Terminal</a:t>
            </a:r>
            <a:endParaRPr lang="en-US" sz="4400" b="1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262582"/>
              </p:ext>
            </p:extLst>
          </p:nvPr>
        </p:nvGraphicFramePr>
        <p:xfrm>
          <a:off x="2029272" y="3034677"/>
          <a:ext cx="8133456" cy="1828800"/>
        </p:xfrm>
        <a:graphic>
          <a:graphicData uri="http://schemas.openxmlformats.org/drawingml/2006/table">
            <a:tbl>
              <a:tblPr/>
              <a:tblGrid>
                <a:gridCol w="8133456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install.jl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31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get started!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Interactive part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9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Performance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Productivity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882</Words>
  <Application>Microsoft Office PowerPoint</Application>
  <PresentationFormat>Widescreen</PresentationFormat>
  <Paragraphs>227</Paragraphs>
  <Slides>41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Inconsolata</vt:lpstr>
      <vt:lpstr>Source Sans Pro</vt:lpstr>
      <vt:lpstr>Office Theme</vt:lpstr>
      <vt:lpstr>PowerPoint Presentation</vt:lpstr>
      <vt:lpstr>Schedule</vt:lpstr>
      <vt:lpstr>WorkshopWizard</vt:lpstr>
      <vt:lpstr>Semi-manual way</vt:lpstr>
      <vt:lpstr>Interactive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Historical precedent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Expressive &amp; fast</vt:lpstr>
      <vt:lpstr>Expressive &amp; fast</vt:lpstr>
      <vt:lpstr>Free and open source</vt:lpstr>
      <vt:lpstr>Inviting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133</cp:revision>
  <dcterms:created xsi:type="dcterms:W3CDTF">2019-07-10T15:35:39Z</dcterms:created>
  <dcterms:modified xsi:type="dcterms:W3CDTF">2020-01-24T21:36:39Z</dcterms:modified>
</cp:coreProperties>
</file>